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3" r:id="rId4"/>
    <p:sldId id="265" r:id="rId5"/>
    <p:sldId id="262" r:id="rId6"/>
    <p:sldId id="266" r:id="rId7"/>
    <p:sldId id="268" r:id="rId8"/>
    <p:sldId id="267" r:id="rId9"/>
    <p:sldId id="269" r:id="rId10"/>
    <p:sldId id="261" r:id="rId11"/>
    <p:sldId id="270" r:id="rId12"/>
    <p:sldId id="271" r:id="rId13"/>
    <p:sldId id="272" r:id="rId14"/>
    <p:sldId id="273" r:id="rId15"/>
    <p:sldId id="258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4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4437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6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7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45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1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5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6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277EBA-543E-4E04-BDC3-C74B0B55FB08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592A0-71F2-49F1-95C4-F90B58C93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eplizard.com/resource/pavq7noze2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F926-D72A-336A-F11B-477108DB4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560671" cy="3329581"/>
          </a:xfrm>
        </p:spPr>
        <p:txBody>
          <a:bodyPr/>
          <a:lstStyle/>
          <a:p>
            <a:pPr algn="just"/>
            <a:r>
              <a:rPr lang="en-US" dirty="0"/>
              <a:t>CNNs for Pneumonia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F0A38-1843-2B8F-6A1C-9F7BE0674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Isaac Ivans</a:t>
            </a:r>
          </a:p>
        </p:txBody>
      </p:sp>
    </p:spTree>
    <p:extLst>
      <p:ext uri="{BB962C8B-B14F-4D97-AF65-F5344CB8AC3E}">
        <p14:creationId xmlns:p14="http://schemas.microsoft.com/office/powerpoint/2010/main" val="3512694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0B86-0994-B844-0A32-A4F12C82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Impact of CNNs Examples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96D5-5587-D28F-D777-913335DE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Drug Discovery with CNNs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B6C16-B299-A038-4AE4-07F4BA676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Söhne"/>
              </a:rPr>
              <a:t>Atomwise's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AtomNet</a:t>
            </a:r>
            <a:r>
              <a:rPr lang="en-US" b="1" i="0" dirty="0">
                <a:effectLst/>
                <a:latin typeface="Söhne"/>
              </a:rPr>
              <a:t> (2015):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Introduction of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AtomNet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the pioneering deep learning neural network for structure-based drug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Application: Predicting molecular interactions to identify potential treatments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1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2096-3323-55D5-302C-E8E4267C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CNNs in Game of Checkers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7A8F-06FC-6138-25D2-33222F41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Fogel and </a:t>
            </a:r>
            <a:r>
              <a:rPr lang="en-US" dirty="0" err="1"/>
              <a:t>Chellapilla's</a:t>
            </a:r>
            <a:r>
              <a:rPr lang="en-US" dirty="0"/>
              <a:t> Work (1999-2001):</a:t>
            </a:r>
          </a:p>
          <a:p>
            <a:r>
              <a:rPr lang="en-US" dirty="0"/>
              <a:t>Demonstration of CNN's ability to learn to play checkers using co-evolution.</a:t>
            </a:r>
          </a:p>
          <a:p>
            <a:r>
              <a:rPr lang="en-US" dirty="0"/>
              <a:t>Application: Utilizing CNNs for strategic decision-making in the game of checkers.</a:t>
            </a:r>
          </a:p>
        </p:txBody>
      </p:sp>
    </p:spTree>
    <p:extLst>
      <p:ext uri="{BB962C8B-B14F-4D97-AF65-F5344CB8AC3E}">
        <p14:creationId xmlns:p14="http://schemas.microsoft.com/office/powerpoint/2010/main" val="313658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779B-21EA-7599-2E08-53F4248C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Facial Recognition with CNNs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885E-5171-A6DD-A022-9644C9ED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Significant Error Rate Decrease:</a:t>
            </a:r>
          </a:p>
          <a:p>
            <a:r>
              <a:rPr lang="en-US" dirty="0"/>
              <a:t>CNNs achieve a substantial decrease in error rate in facial recognition tasks.</a:t>
            </a:r>
          </a:p>
          <a:p>
            <a:r>
              <a:rPr lang="en-US" dirty="0"/>
              <a:t>Notable Result: A reported 97.6% recognition rate on 5,600 still images of more than 10 subjects.</a:t>
            </a:r>
          </a:p>
        </p:txBody>
      </p:sp>
    </p:spTree>
    <p:extLst>
      <p:ext uri="{BB962C8B-B14F-4D97-AF65-F5344CB8AC3E}">
        <p14:creationId xmlns:p14="http://schemas.microsoft.com/office/powerpoint/2010/main" val="253189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5062-B381-ACBF-F543-7C5EF2B7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Computer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1F03-0D9F-AA39-DAD1-52A6B2527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Clark and </a:t>
            </a:r>
            <a:r>
              <a:rPr lang="en-US" dirty="0" err="1"/>
              <a:t>Storkey's</a:t>
            </a:r>
            <a:r>
              <a:rPr lang="en-US" dirty="0"/>
              <a:t> Paper (December 2014):</a:t>
            </a:r>
          </a:p>
          <a:p>
            <a:r>
              <a:rPr lang="en-US" dirty="0"/>
              <a:t>CNN trained by supervised learning from human professional games outperforms GNU Go.</a:t>
            </a:r>
          </a:p>
          <a:p>
            <a:r>
              <a:rPr lang="en-US" dirty="0"/>
              <a:t>Result: Wins games against Monte Carlo tree search Fuego 1.1 in a fraction of the time.</a:t>
            </a:r>
          </a:p>
        </p:txBody>
      </p:sp>
    </p:spTree>
    <p:extLst>
      <p:ext uri="{BB962C8B-B14F-4D97-AF65-F5344CB8AC3E}">
        <p14:creationId xmlns:p14="http://schemas.microsoft.com/office/powerpoint/2010/main" val="92206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16D9-390B-1436-2199-EF221477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Explanation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D60B0-77A8-9523-5496-84CE26AAA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is simply a set of X-ray images that have both positive and negative cases of pneumonia. </a:t>
            </a:r>
          </a:p>
          <a:p>
            <a:r>
              <a:rPr lang="en-US" dirty="0"/>
              <a:t>Organized into 3 folders (train, test,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r>
              <a:rPr lang="en-US" dirty="0"/>
              <a:t>5,863 X-Ray images (JPEG)</a:t>
            </a:r>
          </a:p>
          <a:p>
            <a:r>
              <a:rPr lang="en-US" dirty="0"/>
              <a:t>2 categories: Pneumonia/Normal</a:t>
            </a:r>
          </a:p>
          <a:p>
            <a:r>
              <a:rPr lang="en-US" dirty="0"/>
              <a:t>Diagnoses graded by two expert physicians</a:t>
            </a:r>
          </a:p>
          <a:p>
            <a:r>
              <a:rPr lang="en-US" dirty="0"/>
              <a:t>Evaluation set checked by a third expert to account for grading errors</a:t>
            </a:r>
          </a:p>
          <a:p>
            <a:r>
              <a:rPr lang="en-US" dirty="0"/>
              <a:t>All chest X-rays screened for quality</a:t>
            </a:r>
          </a:p>
          <a:p>
            <a:r>
              <a:rPr lang="en-US" dirty="0"/>
              <a:t>Low-quality or unreadable scans removed</a:t>
            </a:r>
          </a:p>
        </p:txBody>
      </p:sp>
    </p:spTree>
    <p:extLst>
      <p:ext uri="{BB962C8B-B14F-4D97-AF65-F5344CB8AC3E}">
        <p14:creationId xmlns:p14="http://schemas.microsoft.com/office/powerpoint/2010/main" val="98279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D57DE-6E4E-BF4E-3B72-B8AB9649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Sample of Non-Pneumonia X-Rays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x-ray of a person's chest&#10;&#10;Description automatically generated">
            <a:extLst>
              <a:ext uri="{FF2B5EF4-FFF2-40B4-BE49-F238E27FC236}">
                <a16:creationId xmlns:a16="http://schemas.microsoft.com/office/drawing/2014/main" id="{D23C1485-4ED1-F4FF-0C8E-7A873C515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5" y="2810256"/>
            <a:ext cx="2236763" cy="1828800"/>
          </a:xfrm>
          <a:prstGeom prst="rect">
            <a:avLst/>
          </a:prstGeom>
        </p:spPr>
      </p:pic>
      <p:pic>
        <p:nvPicPr>
          <p:cNvPr id="7" name="Picture 6" descr="A x-ray of a person's chest&#10;&#10;Description automatically generated">
            <a:extLst>
              <a:ext uri="{FF2B5EF4-FFF2-40B4-BE49-F238E27FC236}">
                <a16:creationId xmlns:a16="http://schemas.microsoft.com/office/drawing/2014/main" id="{1B19C6D9-38A0-F737-36F3-18B0A742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55" y="2834811"/>
            <a:ext cx="2242089" cy="1828800"/>
          </a:xfrm>
          <a:prstGeom prst="rect">
            <a:avLst/>
          </a:prstGeom>
        </p:spPr>
      </p:pic>
      <p:pic>
        <p:nvPicPr>
          <p:cNvPr id="9" name="Picture 8" descr="A x-ray of a child's chest&#10;&#10;Description automatically generated">
            <a:extLst>
              <a:ext uri="{FF2B5EF4-FFF2-40B4-BE49-F238E27FC236}">
                <a16:creationId xmlns:a16="http://schemas.microsoft.com/office/drawing/2014/main" id="{2FABF8C6-4EB7-A3E9-90AA-7862447E4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97" y="4764546"/>
            <a:ext cx="2538247" cy="1828800"/>
          </a:xfrm>
          <a:prstGeom prst="rect">
            <a:avLst/>
          </a:prstGeom>
        </p:spPr>
      </p:pic>
      <p:pic>
        <p:nvPicPr>
          <p:cNvPr id="11" name="Picture 10" descr="A x-ray of a child's chest&#10;&#10;Description automatically generated">
            <a:extLst>
              <a:ext uri="{FF2B5EF4-FFF2-40B4-BE49-F238E27FC236}">
                <a16:creationId xmlns:a16="http://schemas.microsoft.com/office/drawing/2014/main" id="{7BAF0C0F-9D23-3FB8-2466-4D808D37A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26" y="2810256"/>
            <a:ext cx="2054087" cy="1828800"/>
          </a:xfrm>
          <a:prstGeom prst="rect">
            <a:avLst/>
          </a:prstGeom>
        </p:spPr>
      </p:pic>
      <p:pic>
        <p:nvPicPr>
          <p:cNvPr id="13" name="Picture 12" descr="A x-ray of a child's chest&#10;&#10;Description automatically generated">
            <a:extLst>
              <a:ext uri="{FF2B5EF4-FFF2-40B4-BE49-F238E27FC236}">
                <a16:creationId xmlns:a16="http://schemas.microsoft.com/office/drawing/2014/main" id="{7E014E53-285D-8553-7457-00FDBB8E9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41" y="2796972"/>
            <a:ext cx="2199860" cy="1828800"/>
          </a:xfrm>
          <a:prstGeom prst="rect">
            <a:avLst/>
          </a:prstGeom>
        </p:spPr>
      </p:pic>
      <p:pic>
        <p:nvPicPr>
          <p:cNvPr id="15" name="Picture 14" descr="X-ray of a person's chest&#10;&#10;Description automatically generated">
            <a:extLst>
              <a:ext uri="{FF2B5EF4-FFF2-40B4-BE49-F238E27FC236}">
                <a16:creationId xmlns:a16="http://schemas.microsoft.com/office/drawing/2014/main" id="{625627CF-00CA-D349-5232-0F043984A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827486"/>
            <a:ext cx="2436413" cy="1828800"/>
          </a:xfrm>
          <a:prstGeom prst="rect">
            <a:avLst/>
          </a:prstGeom>
        </p:spPr>
      </p:pic>
      <p:pic>
        <p:nvPicPr>
          <p:cNvPr id="17" name="Picture 16" descr="X-ray of a child's chest&#10;&#10;Description automatically generated">
            <a:extLst>
              <a:ext uri="{FF2B5EF4-FFF2-40B4-BE49-F238E27FC236}">
                <a16:creationId xmlns:a16="http://schemas.microsoft.com/office/drawing/2014/main" id="{99BBBF48-259E-51EC-904A-8FDE3EEEC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4" y="4779757"/>
            <a:ext cx="2196807" cy="1828800"/>
          </a:xfrm>
          <a:prstGeom prst="rect">
            <a:avLst/>
          </a:prstGeom>
        </p:spPr>
      </p:pic>
      <p:pic>
        <p:nvPicPr>
          <p:cNvPr id="19" name="Picture 18" descr="A x-ray of a child's chest&#10;&#10;Description automatically generated">
            <a:extLst>
              <a:ext uri="{FF2B5EF4-FFF2-40B4-BE49-F238E27FC236}">
                <a16:creationId xmlns:a16="http://schemas.microsoft.com/office/drawing/2014/main" id="{1F33C458-6C27-0D44-E604-588B73291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59" y="4779757"/>
            <a:ext cx="2293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7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0648E-1712-942F-5573-F9EA2682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Example of Pneumonia X-Rays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x-ray of a person's chest&#10;&#10;Description automatically generated">
            <a:extLst>
              <a:ext uri="{FF2B5EF4-FFF2-40B4-BE49-F238E27FC236}">
                <a16:creationId xmlns:a16="http://schemas.microsoft.com/office/drawing/2014/main" id="{3BA8CE03-7341-1AC4-3D4E-05E42837B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98" y="2514600"/>
            <a:ext cx="2753475" cy="1828800"/>
          </a:xfrm>
          <a:prstGeom prst="rect">
            <a:avLst/>
          </a:prstGeom>
        </p:spPr>
      </p:pic>
      <p:pic>
        <p:nvPicPr>
          <p:cNvPr id="7" name="Picture 6" descr="A x-ray of a person's chest&#10;&#10;Description automatically generated">
            <a:extLst>
              <a:ext uri="{FF2B5EF4-FFF2-40B4-BE49-F238E27FC236}">
                <a16:creationId xmlns:a16="http://schemas.microsoft.com/office/drawing/2014/main" id="{1E9E73EF-A873-8382-EC4D-DC81F482B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86" y="4521959"/>
            <a:ext cx="1828800" cy="1828800"/>
          </a:xfrm>
          <a:prstGeom prst="rect">
            <a:avLst/>
          </a:prstGeom>
        </p:spPr>
      </p:pic>
      <p:pic>
        <p:nvPicPr>
          <p:cNvPr id="9" name="Picture 8" descr="A x-ray of a person's chest&#10;&#10;Description automatically generated">
            <a:extLst>
              <a:ext uri="{FF2B5EF4-FFF2-40B4-BE49-F238E27FC236}">
                <a16:creationId xmlns:a16="http://schemas.microsoft.com/office/drawing/2014/main" id="{27714317-C6D0-6815-402C-368B9DD99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97" y="2481233"/>
            <a:ext cx="1828800" cy="1828800"/>
          </a:xfrm>
          <a:prstGeom prst="rect">
            <a:avLst/>
          </a:prstGeom>
        </p:spPr>
      </p:pic>
      <p:pic>
        <p:nvPicPr>
          <p:cNvPr id="11" name="Picture 10" descr="A chest x-ray of a person&#10;&#10;Description automatically generated">
            <a:extLst>
              <a:ext uri="{FF2B5EF4-FFF2-40B4-BE49-F238E27FC236}">
                <a16:creationId xmlns:a16="http://schemas.microsoft.com/office/drawing/2014/main" id="{492E224C-5130-D8FB-07EB-1C3B4D0BF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9" y="4521959"/>
            <a:ext cx="1828800" cy="1828800"/>
          </a:xfrm>
          <a:prstGeom prst="rect">
            <a:avLst/>
          </a:prstGeom>
        </p:spPr>
      </p:pic>
      <p:pic>
        <p:nvPicPr>
          <p:cNvPr id="13" name="Picture 12" descr="A x-ray of a person's chest&#10;&#10;Description automatically generated">
            <a:extLst>
              <a:ext uri="{FF2B5EF4-FFF2-40B4-BE49-F238E27FC236}">
                <a16:creationId xmlns:a16="http://schemas.microsoft.com/office/drawing/2014/main" id="{02193364-C4B4-FC27-7CB8-6B01D1A92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35" y="4571838"/>
            <a:ext cx="1828800" cy="1828800"/>
          </a:xfrm>
          <a:prstGeom prst="rect">
            <a:avLst/>
          </a:prstGeom>
        </p:spPr>
      </p:pic>
      <p:pic>
        <p:nvPicPr>
          <p:cNvPr id="15" name="Picture 14" descr="A x-ray of a person's chest&#10;&#10;Description automatically generated">
            <a:extLst>
              <a:ext uri="{FF2B5EF4-FFF2-40B4-BE49-F238E27FC236}">
                <a16:creationId xmlns:a16="http://schemas.microsoft.com/office/drawing/2014/main" id="{E302FF29-6104-FF01-B184-BBFBC13B4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3" y="2391322"/>
            <a:ext cx="1828800" cy="1828800"/>
          </a:xfrm>
          <a:prstGeom prst="rect">
            <a:avLst/>
          </a:prstGeom>
        </p:spPr>
      </p:pic>
      <p:pic>
        <p:nvPicPr>
          <p:cNvPr id="17" name="Picture 16" descr="A x-ray of a person's chest&#10;&#10;Description automatically generated">
            <a:extLst>
              <a:ext uri="{FF2B5EF4-FFF2-40B4-BE49-F238E27FC236}">
                <a16:creationId xmlns:a16="http://schemas.microsoft.com/office/drawing/2014/main" id="{8AFDC749-8634-D03A-88F2-C0505D18A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7" y="4521959"/>
            <a:ext cx="1828800" cy="1828800"/>
          </a:xfrm>
          <a:prstGeom prst="rect">
            <a:avLst/>
          </a:prstGeom>
        </p:spPr>
      </p:pic>
      <p:pic>
        <p:nvPicPr>
          <p:cNvPr id="19" name="Picture 18" descr="A x-ray of a person's chest&#10;&#10;Description automatically generated">
            <a:extLst>
              <a:ext uri="{FF2B5EF4-FFF2-40B4-BE49-F238E27FC236}">
                <a16:creationId xmlns:a16="http://schemas.microsoft.com/office/drawing/2014/main" id="{F384DDF0-C83A-CD66-82CD-792C35FE7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75" y="249358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8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03EFE-2006-7001-8484-D96B022A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Explanation of the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E8C9-DF1C-A658-777F-209032F5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an automated pneumonia detection system using Convolutional Neural Networks (CNNs).</a:t>
            </a:r>
          </a:p>
          <a:p>
            <a:endParaRPr lang="en-US" dirty="0"/>
          </a:p>
          <a:p>
            <a:r>
              <a:rPr lang="en-US" dirty="0"/>
              <a:t>What is Pneumonia?</a:t>
            </a:r>
          </a:p>
          <a:p>
            <a:endParaRPr lang="en-US" dirty="0"/>
          </a:p>
          <a:p>
            <a:r>
              <a:rPr lang="en-US" dirty="0"/>
              <a:t>What is a CNN?</a:t>
            </a:r>
          </a:p>
        </p:txBody>
      </p:sp>
    </p:spTree>
    <p:extLst>
      <p:ext uri="{BB962C8B-B14F-4D97-AF65-F5344CB8AC3E}">
        <p14:creationId xmlns:p14="http://schemas.microsoft.com/office/powerpoint/2010/main" val="276070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4887A-C767-658B-3809-7F3F94C3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A55B7-6C34-B57F-FFCE-FFE95109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Diagnostic Ambiguity: Radiologists' varying interpretations can lead to inconsistent results.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Need for Efficiency: Timely detection is crucial for effective pneumonia treatment.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370063B2-EEAC-6219-2D40-B90A96017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3" r="-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462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B3961-C594-F328-CB04-BD83ED5C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Pneumonia?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FD6C5-1867-439C-C073-ED2BF1C4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925766"/>
            <a:ext cx="3980139" cy="500646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8453-466D-C46E-046B-F4C56DD9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i="0">
              <a:solidFill>
                <a:srgbClr val="FFFFFF"/>
              </a:solidFill>
              <a:effectLst/>
              <a:latin typeface="Söhne"/>
            </a:endParaRPr>
          </a:p>
          <a:p>
            <a:r>
              <a:rPr lang="en-US">
                <a:solidFill>
                  <a:srgbClr val="FFFFFF"/>
                </a:solidFill>
              </a:rPr>
              <a:t>Definition:</a:t>
            </a:r>
          </a:p>
          <a:p>
            <a:r>
              <a:rPr lang="en-US">
                <a:solidFill>
                  <a:srgbClr val="FFFFFF"/>
                </a:solidFill>
              </a:rPr>
              <a:t>Pneumonia is an inflammatory condition affecting the air sacs in one or both lungs.</a:t>
            </a:r>
          </a:p>
          <a:p>
            <a:r>
              <a:rPr lang="en-US">
                <a:solidFill>
                  <a:srgbClr val="FFFFFF"/>
                </a:solidFill>
              </a:rPr>
              <a:t>Primarily caused by infections, including bacteria, viruses, and fungi.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4BD4-2F20-D88A-58A3-64BEAAC8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E193-5EE1-19C5-D5D7-4B21E5CE0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Convolutional Neural Networks (CNNs) are a class of deep neural networks designed for visual processing tasks.</a:t>
            </a:r>
          </a:p>
          <a:p>
            <a:r>
              <a:rPr lang="en-US" dirty="0"/>
              <a:t>Modeled after the human visual system to recognize patterns and features in images.</a:t>
            </a:r>
          </a:p>
          <a:p>
            <a:r>
              <a:rPr lang="en-US" dirty="0"/>
              <a:t>CNNs are specialized neural networks designed for image processing, leveraging shared parameters and hierarchical feature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80800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5E17-8F42-95A3-8712-084F947B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CNN Architecture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layer&#10;&#10;Description automatically generated">
            <a:extLst>
              <a:ext uri="{FF2B5EF4-FFF2-40B4-BE49-F238E27FC236}">
                <a16:creationId xmlns:a16="http://schemas.microsoft.com/office/drawing/2014/main" id="{73409A51-73D4-A1C7-AF15-F4E7255B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700389"/>
            <a:ext cx="5449471" cy="2057175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5B9EDCAE-23CC-86A0-DA35-7C047A594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4410" y="3407979"/>
            <a:ext cx="5449471" cy="243863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521771-F4DD-BCD6-FB68-3E9D8FC1BC9E}"/>
              </a:ext>
            </a:extLst>
          </p:cNvPr>
          <p:cNvSpPr txBox="1"/>
          <p:nvPr/>
        </p:nvSpPr>
        <p:spPr>
          <a:xfrm>
            <a:off x="588852" y="1880967"/>
            <a:ext cx="43479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Convolutional Layer: Convolutional operations apply filters to the input to detect spatial patterns.</a:t>
            </a:r>
          </a:p>
          <a:p>
            <a:endParaRPr lang="en-US" dirty="0"/>
          </a:p>
          <a:p>
            <a:r>
              <a:rPr lang="en-US" dirty="0"/>
              <a:t>Pooling Layer: Reduces spatial dimensions, retaining essential information.</a:t>
            </a:r>
          </a:p>
          <a:p>
            <a:endParaRPr lang="en-US" dirty="0"/>
          </a:p>
          <a:p>
            <a:r>
              <a:rPr lang="en-US" dirty="0"/>
              <a:t>Fully Connected Layer: Neurons connected to all activations in the previous layer.</a:t>
            </a:r>
          </a:p>
          <a:p>
            <a:endParaRPr lang="en-US" dirty="0"/>
          </a:p>
          <a:p>
            <a:r>
              <a:rPr lang="en-US" dirty="0"/>
              <a:t>Responsible for high-level reasoning.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8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79E5D-E4E8-19A4-79B1-B79B9C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1185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CNN “Dot Product” or “Summation of the Hadamard product”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7BE76-FD5D-DAF3-4F40-AA9F4452C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57" y="1218610"/>
            <a:ext cx="4426563" cy="2445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ECA7E-5E31-F04C-ABD3-A6AC86CE1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383754" y="1450328"/>
            <a:ext cx="4426563" cy="19761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57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6C3D2-3DAE-4FAB-5F14-76C1971E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CNN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2EDD2-3568-82C3-1D9F-C9AA6B31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tx2">
                    <a:lumMod val="40000"/>
                    <a:lumOff val="60000"/>
                  </a:schemeClr>
                </a:solidFill>
                <a:hlinkClick r:id="rId6"/>
              </a:rPr>
              <a:t>https://deeplizard.com/resource/pavq7noze2</a:t>
            </a:r>
            <a:endParaRPr lang="en-US" sz="1800" cap="all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1800" cap="all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1800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https://deeplizard.com/learn/video/YRhxdVk_sIs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2E997A-F451-0157-AD0E-757CCFABA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779413"/>
            <a:ext cx="6270662" cy="52987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2170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7434-C49B-584C-93B6-4584FC2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8DF7C-1B14-AF83-A4C3-54773EAC8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Process:</a:t>
            </a:r>
          </a:p>
          <a:p>
            <a:r>
              <a:rPr lang="en-US" dirty="0"/>
              <a:t>Supervised learning involves feeding labeled data to the network.</a:t>
            </a:r>
          </a:p>
          <a:p>
            <a:r>
              <a:rPr lang="en-US" dirty="0"/>
              <a:t>Backpropagation optimizes weights based on the error.</a:t>
            </a:r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r>
              <a:rPr lang="en-US" dirty="0"/>
              <a:t>Measures the difference between predicted and actual values.</a:t>
            </a:r>
          </a:p>
          <a:p>
            <a:r>
              <a:rPr lang="en-US" dirty="0"/>
              <a:t>Common loss functions: Cross-entropy, mean squared error.</a:t>
            </a:r>
          </a:p>
          <a:p>
            <a:endParaRPr lang="en-US" dirty="0"/>
          </a:p>
          <a:p>
            <a:r>
              <a:rPr lang="en-US" dirty="0"/>
              <a:t>Optimization Algorithm:</a:t>
            </a:r>
          </a:p>
          <a:p>
            <a:r>
              <a:rPr lang="en-US" dirty="0"/>
              <a:t>Gradient descent and its variants adjust weights to minimize the loss.</a:t>
            </a:r>
          </a:p>
        </p:txBody>
      </p:sp>
    </p:spTree>
    <p:extLst>
      <p:ext uri="{BB962C8B-B14F-4D97-AF65-F5344CB8AC3E}">
        <p14:creationId xmlns:p14="http://schemas.microsoft.com/office/powerpoint/2010/main" val="3355295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7045</TotalTime>
  <Words>537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Söhne</vt:lpstr>
      <vt:lpstr>Wingdings 3</vt:lpstr>
      <vt:lpstr>Ion</vt:lpstr>
      <vt:lpstr>CNNs for Pneumonia Detection</vt:lpstr>
      <vt:lpstr>Explanation of the problem</vt:lpstr>
      <vt:lpstr>Why?</vt:lpstr>
      <vt:lpstr>What is Pneumonia?</vt:lpstr>
      <vt:lpstr>What is a CNN</vt:lpstr>
      <vt:lpstr>CNN Architecture</vt:lpstr>
      <vt:lpstr>CNN “Dot Product” or “Summation of the Hadamard product”</vt:lpstr>
      <vt:lpstr>CNN Demo</vt:lpstr>
      <vt:lpstr>CNN Process </vt:lpstr>
      <vt:lpstr>Impact of CNNs Examples </vt:lpstr>
      <vt:lpstr>Drug Discovery with CNNs</vt:lpstr>
      <vt:lpstr>CNNs in Game of Checkers</vt:lpstr>
      <vt:lpstr>Facial Recognition with CNNs</vt:lpstr>
      <vt:lpstr>CNNs in Computer Go</vt:lpstr>
      <vt:lpstr>Explanation of the Dataset</vt:lpstr>
      <vt:lpstr>Sample of Non-Pneumonia X-Rays</vt:lpstr>
      <vt:lpstr>Example of Pneumonia X-Rays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CNNs for Pneumonia Detection</dc:title>
  <dc:creator>Ivans, Isaac A</dc:creator>
  <cp:lastModifiedBy>Ivans, Isaac A</cp:lastModifiedBy>
  <cp:revision>1</cp:revision>
  <dcterms:created xsi:type="dcterms:W3CDTF">2024-01-25T21:18:58Z</dcterms:created>
  <dcterms:modified xsi:type="dcterms:W3CDTF">2024-01-30T18:44:53Z</dcterms:modified>
</cp:coreProperties>
</file>